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5" r:id="rId1"/>
  </p:sldMasterIdLst>
  <p:notesMasterIdLst>
    <p:notesMasterId r:id="rId14"/>
  </p:notesMasterIdLst>
  <p:handoutMasterIdLst>
    <p:handoutMasterId r:id="rId15"/>
  </p:handoutMasterIdLst>
  <p:sldIdLst>
    <p:sldId id="271" r:id="rId2"/>
    <p:sldId id="272" r:id="rId3"/>
    <p:sldId id="274" r:id="rId4"/>
    <p:sldId id="275" r:id="rId5"/>
    <p:sldId id="276" r:id="rId6"/>
    <p:sldId id="277" r:id="rId7"/>
    <p:sldId id="278" r:id="rId8"/>
    <p:sldId id="284" r:id="rId9"/>
    <p:sldId id="279" r:id="rId10"/>
    <p:sldId id="285" r:id="rId11"/>
    <p:sldId id="286" r:id="rId12"/>
    <p:sldId id="280" r:id="rId13"/>
  </p:sldIdLst>
  <p:sldSz cx="9144000" cy="6858000" type="screen4x3"/>
  <p:notesSz cx="6858000" cy="9144000"/>
  <p:embeddedFontLst>
    <p:embeddedFont>
      <p:font typeface="Myriad Pro" panose="020B0503030403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7"/>
    <a:srgbClr val="54A939"/>
    <a:srgbClr val="5E5E5E"/>
    <a:srgbClr val="00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0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ABC4A-7D99-DF45-932B-A23A0452FE0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60C0D-FA64-A144-A864-47A3FCBEC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7D7C0-922B-844B-94FE-883BAB6B70D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39940-CE9D-404E-8E4D-2984FB72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5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9940-CE9D-404E-8E4D-2984FB725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2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9940-CE9D-404E-8E4D-2984FB725B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9940-CE9D-404E-8E4D-2984FB725B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1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9940-CE9D-404E-8E4D-2984FB725B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4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9940-CE9D-404E-8E4D-2984FB725B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6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9940-CE9D-404E-8E4D-2984FB725B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9940-CE9D-404E-8E4D-2984FB725B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7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9940-CE9D-404E-8E4D-2984FB725B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8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9940-CE9D-404E-8E4D-2984FB725B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8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9940-CE9D-404E-8E4D-2984FB725B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4_0000_Cover 2.jpg">
            <a:extLst>
              <a:ext uri="{FF2B5EF4-FFF2-40B4-BE49-F238E27FC236}">
                <a16:creationId xmlns:a16="http://schemas.microsoft.com/office/drawing/2014/main" id="{CA0B8C26-0CE1-4DD2-B7A4-86327233F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V4_0000_Cove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20154"/>
            <a:ext cx="7772400" cy="117008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76189"/>
            <a:ext cx="6400800" cy="13195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5" name="Picture 4" descr="MHA_3cv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96" y="5185678"/>
            <a:ext cx="1743660" cy="888873"/>
          </a:xfrm>
          <a:prstGeom prst="rect">
            <a:avLst/>
          </a:prstGeom>
        </p:spPr>
      </p:pic>
      <p:pic>
        <p:nvPicPr>
          <p:cNvPr id="7" name="Picture 6" descr="MHA_3cv_cmyk.eps">
            <a:extLst>
              <a:ext uri="{FF2B5EF4-FFF2-40B4-BE49-F238E27FC236}">
                <a16:creationId xmlns:a16="http://schemas.microsoft.com/office/drawing/2014/main" id="{9454CA9F-76D7-4A0E-BE86-0B3E1E7DF9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96" y="5185678"/>
            <a:ext cx="1743660" cy="8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0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4_0002_Inside 3.jpg">
            <a:extLst>
              <a:ext uri="{FF2B5EF4-FFF2-40B4-BE49-F238E27FC236}">
                <a16:creationId xmlns:a16="http://schemas.microsoft.com/office/drawing/2014/main" id="{46020BFF-50DD-4F4B-9C9C-A09BF1FCA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V4_0002_Insid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0222" y="6476362"/>
            <a:ext cx="4565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60464"/>
            <a:ext cx="5362575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pic>
        <p:nvPicPr>
          <p:cNvPr id="6" name="Picture 5" descr="MHA_3c_MarkOnl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4" y="6467226"/>
            <a:ext cx="367376" cy="306407"/>
          </a:xfrm>
          <a:prstGeom prst="rect">
            <a:avLst/>
          </a:prstGeom>
        </p:spPr>
      </p:pic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E3FB3495-2F2C-437B-AEDE-1FE61040E0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57200" y="1521229"/>
            <a:ext cx="8221287" cy="463018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9" name="Picture 8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4" y="6467226"/>
            <a:ext cx="367376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4_0002_Inside 3.jpg">
            <a:extLst>
              <a:ext uri="{FF2B5EF4-FFF2-40B4-BE49-F238E27FC236}">
                <a16:creationId xmlns:a16="http://schemas.microsoft.com/office/drawing/2014/main" id="{50444788-102F-47D6-A686-6F10FF1B5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V4_0002_Insid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0222" y="6476362"/>
            <a:ext cx="4565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60464"/>
            <a:ext cx="5362575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pic>
        <p:nvPicPr>
          <p:cNvPr id="6" name="Picture 5" descr="MHA_3c_MarkOnl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4" y="6467226"/>
            <a:ext cx="367376" cy="306407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9168326-92D4-47CF-B056-26A14EC9653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7200" y="1528763"/>
            <a:ext cx="8229600" cy="463073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9" name="Picture 8" descr="MHA_3c_MarkOnly.eps">
            <a:extLst>
              <a:ext uri="{FF2B5EF4-FFF2-40B4-BE49-F238E27FC236}">
                <a16:creationId xmlns:a16="http://schemas.microsoft.com/office/drawing/2014/main" id="{14CFE47C-9B2C-4A50-A377-E6A15D9E1B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4" y="6467226"/>
            <a:ext cx="367376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7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Graphic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4_0002_Inside 3.jpg">
            <a:extLst>
              <a:ext uri="{FF2B5EF4-FFF2-40B4-BE49-F238E27FC236}">
                <a16:creationId xmlns:a16="http://schemas.microsoft.com/office/drawing/2014/main" id="{BC2F0939-AD68-4E9C-A175-35DADF21E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V4_0002_Insid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0222" y="6476362"/>
            <a:ext cx="4565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60464"/>
            <a:ext cx="5362575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pic>
        <p:nvPicPr>
          <p:cNvPr id="6" name="Picture 5" descr="MHA_3c_MarkOnl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4" y="6467226"/>
            <a:ext cx="367376" cy="30640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04142-913F-45D7-A551-722211BC82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94713" y="1569713"/>
            <a:ext cx="3192087" cy="4638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47985E-A8C0-43FF-A62B-9CA7148FD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1516" y="1570038"/>
            <a:ext cx="4915130" cy="4638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 descr="MHA_3c_MarkOnly.eps">
            <a:extLst>
              <a:ext uri="{FF2B5EF4-FFF2-40B4-BE49-F238E27FC236}">
                <a16:creationId xmlns:a16="http://schemas.microsoft.com/office/drawing/2014/main" id="{CD1265EC-9636-46D1-84B1-C5571119F5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4" y="6467226"/>
            <a:ext cx="367376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9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4_0001_Inside 2.jpg">
            <a:extLst>
              <a:ext uri="{FF2B5EF4-FFF2-40B4-BE49-F238E27FC236}">
                <a16:creationId xmlns:a16="http://schemas.microsoft.com/office/drawing/2014/main" id="{08DBDBAE-2692-4C56-8AA7-167B3BCFE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V4_0001_Insid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5092"/>
              </a:buClr>
              <a:defRPr sz="2400">
                <a:solidFill>
                  <a:schemeClr val="accent2"/>
                </a:solidFill>
                <a:latin typeface="Myriad Pro"/>
                <a:cs typeface="Myriad Pro"/>
              </a:defRPr>
            </a:lvl1pPr>
            <a:lvl2pPr>
              <a:defRPr sz="2000">
                <a:solidFill>
                  <a:schemeClr val="accent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1800">
                <a:solidFill>
                  <a:schemeClr val="accent2"/>
                </a:solidFill>
                <a:latin typeface="Myriad Pro"/>
                <a:cs typeface="Myriad Pro"/>
              </a:defRPr>
            </a:lvl3pPr>
            <a:lvl4pPr>
              <a:defRPr sz="1600">
                <a:solidFill>
                  <a:schemeClr val="accent2"/>
                </a:solidFill>
                <a:latin typeface="Myriad Pro"/>
                <a:cs typeface="Myriad Pro"/>
              </a:defRPr>
            </a:lvl4pPr>
            <a:lvl5pPr>
              <a:defRPr sz="1400">
                <a:solidFill>
                  <a:schemeClr val="accent2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0222" y="6476362"/>
            <a:ext cx="4565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60464"/>
            <a:ext cx="5362575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pic>
        <p:nvPicPr>
          <p:cNvPr id="9" name="Picture 8" descr="MHA_3c_MarkOnl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4" y="6467226"/>
            <a:ext cx="367376" cy="306407"/>
          </a:xfrm>
          <a:prstGeom prst="rect">
            <a:avLst/>
          </a:prstGeom>
        </p:spPr>
      </p:pic>
      <p:pic>
        <p:nvPicPr>
          <p:cNvPr id="10" name="Picture 9" descr="MHA_3c_MarkOnly.eps">
            <a:extLst>
              <a:ext uri="{FF2B5EF4-FFF2-40B4-BE49-F238E27FC236}">
                <a16:creationId xmlns:a16="http://schemas.microsoft.com/office/drawing/2014/main" id="{505A4712-BCD7-4EF5-9285-9A4CA35A0A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4" y="6467226"/>
            <a:ext cx="367376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4_0001_Inside 2.jpg">
            <a:extLst>
              <a:ext uri="{FF2B5EF4-FFF2-40B4-BE49-F238E27FC236}">
                <a16:creationId xmlns:a16="http://schemas.microsoft.com/office/drawing/2014/main" id="{41EE14C1-19A8-4956-958E-A94369AB4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V4_0001_Insid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MHA_3c_MarkOnl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4" y="6467226"/>
            <a:ext cx="367376" cy="306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5092"/>
              </a:buClr>
              <a:defRPr sz="2000">
                <a:solidFill>
                  <a:schemeClr val="accent2"/>
                </a:solidFill>
                <a:latin typeface="Myriad Pro"/>
                <a:cs typeface="Myriad Pro"/>
              </a:defRPr>
            </a:lvl1pPr>
            <a:lvl2pPr>
              <a:defRPr sz="1800">
                <a:solidFill>
                  <a:schemeClr val="accent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1600">
                <a:solidFill>
                  <a:schemeClr val="accent2"/>
                </a:solidFill>
                <a:latin typeface="Myriad Pro"/>
                <a:cs typeface="Myriad Pro"/>
              </a:defRPr>
            </a:lvl3pPr>
            <a:lvl4pPr>
              <a:defRPr sz="1400">
                <a:solidFill>
                  <a:schemeClr val="accent2"/>
                </a:solidFill>
                <a:latin typeface="Myriad Pro"/>
                <a:cs typeface="Myriad Pro"/>
              </a:defRPr>
            </a:lvl4pPr>
            <a:lvl5pPr>
              <a:defRPr sz="1200">
                <a:solidFill>
                  <a:schemeClr val="accent2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5092"/>
              </a:buClr>
              <a:defRPr sz="2000">
                <a:solidFill>
                  <a:schemeClr val="accent2"/>
                </a:solidFill>
                <a:latin typeface="Myriad Pro"/>
                <a:cs typeface="Myriad Pro"/>
              </a:defRPr>
            </a:lvl1pPr>
            <a:lvl2pPr>
              <a:defRPr sz="1800">
                <a:solidFill>
                  <a:schemeClr val="accent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1600">
                <a:solidFill>
                  <a:schemeClr val="accent2"/>
                </a:solidFill>
                <a:latin typeface="Myriad Pro"/>
                <a:cs typeface="Myriad Pro"/>
              </a:defRPr>
            </a:lvl3pPr>
            <a:lvl4pPr>
              <a:defRPr sz="1400">
                <a:solidFill>
                  <a:schemeClr val="accent2"/>
                </a:solidFill>
                <a:latin typeface="Myriad Pro"/>
                <a:cs typeface="Myriad Pro"/>
              </a:defRPr>
            </a:lvl4pPr>
            <a:lvl5pPr>
              <a:defRPr sz="1200">
                <a:solidFill>
                  <a:schemeClr val="accent2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308B661-F79B-4AF3-A911-92A2A1A324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360464"/>
            <a:ext cx="5362575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15EE1C-72DA-4C63-99B7-3CD71EF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222" y="6476362"/>
            <a:ext cx="4565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MHA_3c_MarkOnly.eps">
            <a:extLst>
              <a:ext uri="{FF2B5EF4-FFF2-40B4-BE49-F238E27FC236}">
                <a16:creationId xmlns:a16="http://schemas.microsoft.com/office/drawing/2014/main" id="{89BD219C-6C73-4825-94F9-53CE9777AE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4" y="6467226"/>
            <a:ext cx="367376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4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4_0003_Divider 2.jpg">
            <a:extLst>
              <a:ext uri="{FF2B5EF4-FFF2-40B4-BE49-F238E27FC236}">
                <a16:creationId xmlns:a16="http://schemas.microsoft.com/office/drawing/2014/main" id="{6759CA16-C976-42F9-9E96-E9DAB5F3B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4_0003_Divide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3600" y="2302194"/>
            <a:ext cx="5260145" cy="1362075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DIVIDER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0066" y="3838580"/>
            <a:ext cx="4480124" cy="66662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divider subtitle text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445A06F-B57B-4109-A49D-67CD8478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222" y="6476362"/>
            <a:ext cx="4565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HA_3cv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33" y="5283685"/>
            <a:ext cx="1105592" cy="563603"/>
          </a:xfrm>
          <a:prstGeom prst="rect">
            <a:avLst/>
          </a:prstGeom>
        </p:spPr>
      </p:pic>
      <p:pic>
        <p:nvPicPr>
          <p:cNvPr id="11" name="Picture 10" descr="MHA_3cv_cmyk.eps">
            <a:extLst>
              <a:ext uri="{FF2B5EF4-FFF2-40B4-BE49-F238E27FC236}">
                <a16:creationId xmlns:a16="http://schemas.microsoft.com/office/drawing/2014/main" id="{ECC06E8D-631E-4F05-B812-7A2A92BEEB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33" y="5283685"/>
            <a:ext cx="1105592" cy="5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445A06F-B57B-4109-A49D-67CD8478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222" y="6476362"/>
            <a:ext cx="4565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HA_3c_MarkOnly.eps">
            <a:extLst>
              <a:ext uri="{FF2B5EF4-FFF2-40B4-BE49-F238E27FC236}">
                <a16:creationId xmlns:a16="http://schemas.microsoft.com/office/drawing/2014/main" id="{8849C2EE-2417-4D06-8954-E659FFD14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4" y="6467226"/>
            <a:ext cx="367376" cy="3064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642278D-295D-44B7-8BFA-27E28DF4C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</p:spTree>
    <p:extLst>
      <p:ext uri="{BB962C8B-B14F-4D97-AF65-F5344CB8AC3E}">
        <p14:creationId xmlns:p14="http://schemas.microsoft.com/office/powerpoint/2010/main" val="259476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028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B553-6FDF-CD4C-81D7-86AB780C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80"/>
        </a:spcBef>
        <a:buClr>
          <a:srgbClr val="005092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80"/>
        </a:spcBef>
        <a:buClr>
          <a:srgbClr val="54A939"/>
        </a:buClr>
        <a:buFont typeface="Arial"/>
        <a:buChar char="–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80"/>
        </a:spcBef>
        <a:buClr>
          <a:srgbClr val="005092"/>
        </a:buClr>
        <a:buFont typeface="Courier New" panose="02070309020205020404" pitchFamily="49" charset="0"/>
        <a:buChar char="o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80"/>
        </a:spcBef>
        <a:buClr>
          <a:srgbClr val="54A939"/>
        </a:buClr>
        <a:buFont typeface="Wingdings" panose="05000000000000000000" pitchFamily="2" charset="2"/>
        <a:buChar char="§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80"/>
        </a:spcBef>
        <a:buClr>
          <a:srgbClr val="005092"/>
        </a:buClr>
        <a:buFont typeface="Arial" panose="020B0604020202020204" pitchFamily="34" charset="0"/>
        <a:buChar char="‒"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6365-67F7-4D76-806D-ED47F5A4F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LEGISLATIVE ADVOCACY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134A7-DCE6-47DD-829D-BD3CC61CA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42444"/>
            <a:ext cx="6400800" cy="131951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April 2019</a:t>
            </a:r>
          </a:p>
        </p:txBody>
      </p:sp>
    </p:spTree>
    <p:extLst>
      <p:ext uri="{BB962C8B-B14F-4D97-AF65-F5344CB8AC3E}">
        <p14:creationId xmlns:p14="http://schemas.microsoft.com/office/powerpoint/2010/main" val="314457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3849-2A1E-47FD-837B-EC4124EF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INTERIM STUDIES &amp; WORK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651C-54E8-4128-8316-89E5D32D5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Unregulated Space in Hospital Operating Suites Pilot Project </a:t>
            </a:r>
          </a:p>
          <a:p>
            <a:pPr lvl="1"/>
            <a:r>
              <a:rPr lang="en-US" dirty="0"/>
              <a:t>HSCRC and MHCC to study feasibility and desirability of allowing for an unregulated space in a hospital operating suite</a:t>
            </a:r>
          </a:p>
          <a:p>
            <a:pPr lvl="1"/>
            <a:endParaRPr lang="en-US" dirty="0"/>
          </a:p>
          <a:p>
            <a:r>
              <a:rPr lang="en-US" dirty="0"/>
              <a:t>Maryland Health Working Families - Absence Control Policy       (Sick &amp; Safe Leave)</a:t>
            </a:r>
          </a:p>
          <a:p>
            <a:pPr lvl="1"/>
            <a:r>
              <a:rPr lang="en-US" dirty="0"/>
              <a:t>Awaiting opinion from Office of Attorney General on ability to use SSL days within an absence control policy</a:t>
            </a:r>
          </a:p>
          <a:p>
            <a:pPr lvl="1"/>
            <a:r>
              <a:rPr lang="en-US" sz="2000" dirty="0"/>
              <a:t>Collecting data on </a:t>
            </a:r>
            <a:r>
              <a:rPr lang="en-US" dirty="0"/>
              <a:t>e</a:t>
            </a:r>
            <a:r>
              <a:rPr lang="en-US" sz="2000" dirty="0"/>
              <a:t>ffects of law on hospital care delivery 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Task Force on Maryland Maternal and Child Health </a:t>
            </a:r>
          </a:p>
          <a:p>
            <a:pPr lvl="1"/>
            <a:r>
              <a:rPr lang="en-US" dirty="0"/>
              <a:t>How State policies and payment mechanisms can facilitate early intervention and prevention of adverse health outcomes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EB823-8520-44B7-B8CD-10A391B6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3063C-36B4-4201-B8C5-F9FC5A908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7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272"/>
            <a:ext cx="8229600" cy="1143000"/>
          </a:xfrm>
        </p:spPr>
        <p:txBody>
          <a:bodyPr/>
          <a:lstStyle/>
          <a:p>
            <a:r>
              <a:rPr lang="en-US" dirty="0"/>
              <a:t>FOCUS OF MHA INTERIM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C457FA-D780-4A03-83B6-7320892900BF}"/>
              </a:ext>
            </a:extLst>
          </p:cNvPr>
          <p:cNvSpPr/>
          <p:nvPr/>
        </p:nvSpPr>
        <p:spPr>
          <a:xfrm>
            <a:off x="97971" y="1022797"/>
            <a:ext cx="8866415" cy="5276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480"/>
              </a:spcBef>
              <a:buClr>
                <a:srgbClr val="00509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E5E5E"/>
                </a:solidFill>
              </a:rPr>
              <a:t>Hospital Governance Integrity </a:t>
            </a:r>
          </a:p>
          <a:p>
            <a:pPr marL="742950" lvl="1" indent="-285750">
              <a:lnSpc>
                <a:spcPct val="80000"/>
              </a:lnSpc>
              <a:spcBef>
                <a:spcPts val="480"/>
              </a:spcBef>
              <a:buClr>
                <a:srgbClr val="54A939"/>
              </a:buClr>
              <a:buFont typeface="Arial"/>
              <a:buChar char="–"/>
            </a:pPr>
            <a:r>
              <a:rPr lang="en-US" sz="2000" dirty="0">
                <a:solidFill>
                  <a:srgbClr val="5E5E5E"/>
                </a:solidFill>
              </a:rPr>
              <a:t>Review board policies</a:t>
            </a:r>
          </a:p>
          <a:p>
            <a:pPr marL="742950" lvl="1" indent="-285750">
              <a:lnSpc>
                <a:spcPct val="80000"/>
              </a:lnSpc>
              <a:spcBef>
                <a:spcPts val="480"/>
              </a:spcBef>
              <a:buClr>
                <a:srgbClr val="54A939"/>
              </a:buClr>
              <a:buFont typeface="Arial"/>
              <a:buChar char="–"/>
            </a:pPr>
            <a:r>
              <a:rPr lang="en-US" sz="2000" dirty="0">
                <a:solidFill>
                  <a:srgbClr val="5E5E5E"/>
                </a:solidFill>
              </a:rPr>
              <a:t>Develop strategy to defend against potential legislation (board composition, executive compensation, tax exempt status, etc.)</a:t>
            </a:r>
          </a:p>
          <a:p>
            <a:pPr lvl="1">
              <a:lnSpc>
                <a:spcPct val="80000"/>
              </a:lnSpc>
              <a:spcBef>
                <a:spcPts val="480"/>
              </a:spcBef>
              <a:buClr>
                <a:srgbClr val="54A939"/>
              </a:buClr>
            </a:pPr>
            <a:endParaRPr lang="en-US" sz="2000" dirty="0">
              <a:solidFill>
                <a:srgbClr val="5E5E5E"/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ts val="480"/>
              </a:spcBef>
              <a:buClr>
                <a:srgbClr val="00509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E5E5E"/>
                </a:solidFill>
              </a:rPr>
              <a:t>Behavioral Health Integration (Carve-In)</a:t>
            </a:r>
          </a:p>
          <a:p>
            <a:pPr marL="742950" lvl="1" indent="-285750">
              <a:lnSpc>
                <a:spcPct val="80000"/>
              </a:lnSpc>
              <a:spcBef>
                <a:spcPts val="480"/>
              </a:spcBef>
              <a:buClr>
                <a:srgbClr val="54A939"/>
              </a:buClr>
              <a:buFont typeface="Arial"/>
              <a:buChar char="–"/>
            </a:pPr>
            <a:r>
              <a:rPr lang="en-US" sz="2000" dirty="0">
                <a:solidFill>
                  <a:srgbClr val="5E5E5E"/>
                </a:solidFill>
              </a:rPr>
              <a:t>Convene members to attempt to reach consensus proposal</a:t>
            </a:r>
          </a:p>
          <a:p>
            <a:pPr marL="742950" lvl="1" indent="-285750">
              <a:lnSpc>
                <a:spcPct val="80000"/>
              </a:lnSpc>
              <a:spcBef>
                <a:spcPts val="480"/>
              </a:spcBef>
              <a:buClr>
                <a:srgbClr val="54A939"/>
              </a:buClr>
              <a:buFont typeface="Arial"/>
              <a:buChar char="–"/>
            </a:pPr>
            <a:r>
              <a:rPr lang="en-US" sz="2000" dirty="0">
                <a:solidFill>
                  <a:srgbClr val="5E5E5E"/>
                </a:solidFill>
              </a:rPr>
              <a:t>Influence State work group (anticipated)</a:t>
            </a:r>
          </a:p>
          <a:p>
            <a:pPr lvl="1">
              <a:lnSpc>
                <a:spcPct val="80000"/>
              </a:lnSpc>
              <a:spcBef>
                <a:spcPts val="480"/>
              </a:spcBef>
              <a:buClr>
                <a:srgbClr val="54A939"/>
              </a:buClr>
            </a:pPr>
            <a:endParaRPr lang="en-US" sz="2000" dirty="0">
              <a:solidFill>
                <a:srgbClr val="5E5E5E"/>
              </a:solidFill>
              <a:highlight>
                <a:srgbClr val="FFFF00"/>
              </a:highlight>
            </a:endParaRPr>
          </a:p>
          <a:p>
            <a:pPr marL="342900" lvl="0" indent="-342900">
              <a:lnSpc>
                <a:spcPct val="80000"/>
              </a:lnSpc>
              <a:spcBef>
                <a:spcPts val="480"/>
              </a:spcBef>
              <a:buClr>
                <a:srgbClr val="00509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E5E5E"/>
                </a:solidFill>
              </a:rPr>
              <a:t>Cost Transparency (Facility Fee Disclosure) </a:t>
            </a:r>
          </a:p>
          <a:p>
            <a:pPr marL="742950" lvl="1" indent="-285750">
              <a:lnSpc>
                <a:spcPct val="80000"/>
              </a:lnSpc>
              <a:spcBef>
                <a:spcPts val="480"/>
              </a:spcBef>
              <a:buClr>
                <a:srgbClr val="54A939"/>
              </a:buClr>
              <a:buFont typeface="Arial"/>
              <a:buChar char="–"/>
            </a:pPr>
            <a:r>
              <a:rPr lang="en-US" sz="2000" dirty="0">
                <a:solidFill>
                  <a:srgbClr val="5E5E5E"/>
                </a:solidFill>
              </a:rPr>
              <a:t>Streamline field-wide policies and procedures on facility fee disclosure</a:t>
            </a:r>
          </a:p>
          <a:p>
            <a:pPr marL="742950" lvl="1" indent="-285750">
              <a:lnSpc>
                <a:spcPct val="80000"/>
              </a:lnSpc>
              <a:spcBef>
                <a:spcPts val="480"/>
              </a:spcBef>
              <a:buClr>
                <a:srgbClr val="54A939"/>
              </a:buClr>
              <a:buFont typeface="Arial"/>
              <a:buChar char="–"/>
            </a:pPr>
            <a:r>
              <a:rPr lang="en-US" sz="2000" dirty="0">
                <a:solidFill>
                  <a:srgbClr val="5E5E5E"/>
                </a:solidFill>
              </a:rPr>
              <a:t>Collaborate with payers, consumers, HEAU, etc. to further discussions on cost transparency</a:t>
            </a:r>
            <a:endParaRPr lang="en-US" sz="2000" dirty="0">
              <a:solidFill>
                <a:srgbClr val="5E5E5E"/>
              </a:solidFill>
              <a:highlight>
                <a:srgbClr val="FFFF00"/>
              </a:highlight>
            </a:endParaRPr>
          </a:p>
          <a:p>
            <a:pPr lvl="1">
              <a:lnSpc>
                <a:spcPct val="80000"/>
              </a:lnSpc>
              <a:spcBef>
                <a:spcPts val="480"/>
              </a:spcBef>
              <a:buClr>
                <a:srgbClr val="54A939"/>
              </a:buClr>
            </a:pPr>
            <a:endParaRPr lang="en-US" sz="2000" dirty="0">
              <a:solidFill>
                <a:srgbClr val="5E5E5E"/>
              </a:solidFill>
              <a:highlight>
                <a:srgbClr val="FFFF00"/>
              </a:highlight>
            </a:endParaRPr>
          </a:p>
          <a:p>
            <a:pPr marL="342900" lvl="0" indent="-342900">
              <a:lnSpc>
                <a:spcPct val="80000"/>
              </a:lnSpc>
              <a:spcBef>
                <a:spcPts val="480"/>
              </a:spcBef>
              <a:buClr>
                <a:srgbClr val="00509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E5E5E"/>
                </a:solidFill>
              </a:rPr>
              <a:t>Medical Liability Work Group </a:t>
            </a:r>
          </a:p>
          <a:p>
            <a:pPr marL="742950" lvl="1" indent="-285750">
              <a:lnSpc>
                <a:spcPct val="80000"/>
              </a:lnSpc>
              <a:spcBef>
                <a:spcPts val="480"/>
              </a:spcBef>
              <a:buClr>
                <a:srgbClr val="54A939"/>
              </a:buClr>
              <a:buFont typeface="Arial"/>
              <a:buChar char="–"/>
            </a:pPr>
            <a:r>
              <a:rPr lang="en-US" sz="2000" dirty="0">
                <a:solidFill>
                  <a:srgbClr val="5E5E5E"/>
                </a:solidFill>
              </a:rPr>
              <a:t>Convene members to prepare for future offensive and defensive legislation</a:t>
            </a:r>
          </a:p>
          <a:p>
            <a:pPr marL="742950" lvl="1" indent="-285750">
              <a:lnSpc>
                <a:spcPct val="80000"/>
              </a:lnSpc>
              <a:spcBef>
                <a:spcPts val="480"/>
              </a:spcBef>
              <a:buClr>
                <a:srgbClr val="54A939"/>
              </a:buClr>
              <a:buFont typeface="Arial"/>
              <a:buChar char="–"/>
            </a:pPr>
            <a:r>
              <a:rPr lang="en-US" sz="2000" dirty="0">
                <a:solidFill>
                  <a:srgbClr val="5E5E5E"/>
                </a:solidFill>
              </a:rPr>
              <a:t>Explore opportunities to address judges’ understanding of liability issues</a:t>
            </a:r>
          </a:p>
        </p:txBody>
      </p:sp>
    </p:spTree>
    <p:extLst>
      <p:ext uri="{BB962C8B-B14F-4D97-AF65-F5344CB8AC3E}">
        <p14:creationId xmlns:p14="http://schemas.microsoft.com/office/powerpoint/2010/main" val="246021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FF2E-A582-4184-9E94-E546DB68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55"/>
            <a:ext cx="8229600" cy="1143000"/>
          </a:xfrm>
        </p:spPr>
        <p:txBody>
          <a:bodyPr/>
          <a:lstStyle/>
          <a:p>
            <a:r>
              <a:rPr lang="en-US" dirty="0"/>
              <a:t>LOOKING AHEAD: </a:t>
            </a:r>
            <a:r>
              <a:rPr lang="en-US" dirty="0">
                <a:solidFill>
                  <a:srgbClr val="004A87"/>
                </a:solidFill>
              </a:rPr>
              <a:t>2020-2022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3F73E-9BB6-4608-9FFF-D38E0999A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936"/>
            <a:ext cx="8229600" cy="4793911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2020 Legislative Session</a:t>
            </a:r>
          </a:p>
          <a:p>
            <a:pPr lvl="1"/>
            <a:r>
              <a:rPr lang="en-US" dirty="0">
                <a:solidFill>
                  <a:srgbClr val="5E5E5E"/>
                </a:solidFill>
              </a:rPr>
              <a:t>New leadership, likely more progressive</a:t>
            </a:r>
          </a:p>
          <a:p>
            <a:pPr lvl="1"/>
            <a:r>
              <a:rPr lang="en-US" dirty="0">
                <a:solidFill>
                  <a:srgbClr val="5E5E5E"/>
                </a:solidFill>
              </a:rPr>
              <a:t>Budget will be challenging due to a structural deficit, Kirwan funding commitments, possible recession in near-term</a:t>
            </a:r>
            <a:endParaRPr lang="en-US" dirty="0">
              <a:solidFill>
                <a:srgbClr val="5E5E5E"/>
              </a:solidFill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sz="2200" dirty="0"/>
              <a:t>2021 Legislative Session</a:t>
            </a:r>
          </a:p>
          <a:p>
            <a:pPr lvl="1"/>
            <a:r>
              <a:rPr lang="en-US" dirty="0"/>
              <a:t>Likely to be most productive and policy-focused</a:t>
            </a:r>
          </a:p>
          <a:p>
            <a:pPr lvl="1"/>
            <a:r>
              <a:rPr lang="en-US" dirty="0"/>
              <a:t>Legislators readying for upcoming State elections</a:t>
            </a:r>
          </a:p>
          <a:p>
            <a:pPr lvl="1"/>
            <a:r>
              <a:rPr lang="en-US" dirty="0"/>
              <a:t>Gubernatorial hopefuls will declare candidacies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200" dirty="0"/>
              <a:t>2022 Legislative Session</a:t>
            </a:r>
          </a:p>
          <a:p>
            <a:pPr lvl="1"/>
            <a:r>
              <a:rPr lang="en-US" dirty="0"/>
              <a:t>Election year politics in play</a:t>
            </a:r>
          </a:p>
          <a:p>
            <a:pPr lvl="1"/>
            <a:r>
              <a:rPr lang="en-US" dirty="0"/>
              <a:t>Legislators will try to gain favor with influential advocacy groups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47356-B3B1-4AAB-9071-B39BFC70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DEA63-58BC-4050-92BE-A73A39B802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8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9A0F-92F4-4C92-9138-13CC571A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 SESSION </a:t>
            </a:r>
            <a:r>
              <a:rPr lang="en-US" dirty="0">
                <a:solidFill>
                  <a:srgbClr val="004A87"/>
                </a:solidFill>
              </a:rPr>
              <a:t>AT-A-GLANCE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25048-9FC5-4623-981B-6E3E1F75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Challenging session due to committee leadership changes,  many new members unfamiliar with our industry</a:t>
            </a:r>
          </a:p>
          <a:p>
            <a:endParaRPr lang="en-US" sz="800" dirty="0"/>
          </a:p>
          <a:p>
            <a:r>
              <a:rPr lang="en-US" dirty="0"/>
              <a:t>Overall, successful session for hospital field given political and fiscal headwinds</a:t>
            </a:r>
          </a:p>
          <a:p>
            <a:endParaRPr lang="en-US" sz="800" dirty="0"/>
          </a:p>
          <a:p>
            <a:r>
              <a:rPr lang="en-US" dirty="0"/>
              <a:t>Concerns for 2020: Additional leadership changes, large budget deficit, return of contentious legislation</a:t>
            </a:r>
          </a:p>
          <a:p>
            <a:endParaRPr lang="en-US" sz="800" dirty="0"/>
          </a:p>
          <a:p>
            <a:r>
              <a:rPr lang="en-US" dirty="0"/>
              <a:t>Work ahead: Cultivating hospital champions, proactively addressing issues to preempt adverse legislation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B1497-0B73-4D43-BED3-25115294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B1041-4824-4379-A1C6-C80FEFDC1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4A95-43EF-4C3B-9031-859B5B04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Outcomes on MHA’s 2019 </a:t>
            </a:r>
            <a:br>
              <a:rPr lang="en-US" dirty="0"/>
            </a:br>
            <a:r>
              <a:rPr lang="en-US" dirty="0"/>
              <a:t>legislative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87802-4915-4719-84FB-E30B748E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4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5D47-9006-4017-B576-39F9367A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YEAR 2020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1B3F0-74CD-428D-A7EA-7B24A596B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4891"/>
            <a:ext cx="8229600" cy="47375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sz="2200" dirty="0"/>
              <a:t>Up to $40 million reduction of Maryland’s $334 million Medicaid Deficit Assessment in FY 2020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sz="2200" dirty="0"/>
              <a:t>March revenue write-down of $268 million</a:t>
            </a:r>
          </a:p>
          <a:p>
            <a:pPr lvl="1"/>
            <a:r>
              <a:rPr lang="en-US" sz="2200" dirty="0"/>
              <a:t>DLS recommended delay of entire FY 20 assessment spend-down</a:t>
            </a:r>
          </a:p>
          <a:p>
            <a:pPr lvl="1"/>
            <a:r>
              <a:rPr lang="en-US" sz="2200" dirty="0"/>
              <a:t>Legislature’s allocation of $255 million for Kirwan recommendations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dirty="0"/>
              <a:t>Outcome  </a:t>
            </a:r>
          </a:p>
          <a:p>
            <a:pPr lvl="1"/>
            <a:r>
              <a:rPr lang="en-US" sz="2200" dirty="0"/>
              <a:t>Secured $25 million reduction of Medicaid Deficit Assessment</a:t>
            </a:r>
          </a:p>
          <a:p>
            <a:pPr lvl="1"/>
            <a:r>
              <a:rPr lang="en-US" sz="2200" dirty="0"/>
              <a:t>Protected nearly $30 million for Maryland’s two Institutions for Mental Diseases</a:t>
            </a:r>
          </a:p>
          <a:p>
            <a:pPr lvl="1"/>
            <a:r>
              <a:rPr lang="en-US" sz="2200" dirty="0"/>
              <a:t>Ensured $5.5 million was included in capital budget to support 9 hospital projects recommended by Hospital Bond Program Review Committee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64540-70A7-4B12-A5E4-19C64D25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C439B-DF8E-459F-B7DD-7F9D309DBA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4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74FE-F347-4D0F-B66A-C732580B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943F-CE4F-4F88-A500-859F41229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8173"/>
            <a:ext cx="8229600" cy="503250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Goal</a:t>
            </a:r>
          </a:p>
          <a:p>
            <a:pPr lvl="1"/>
            <a:r>
              <a:rPr lang="en-US" sz="2400" dirty="0">
                <a:solidFill>
                  <a:srgbClr val="5E5E5E"/>
                </a:solidFill>
              </a:rPr>
              <a:t>Predictability and objectivity when determining medical malpractice awards, by introducing Life Care Act of 2019</a:t>
            </a:r>
          </a:p>
          <a:p>
            <a:pPr marL="457200" lvl="1" indent="0">
              <a:buNone/>
            </a:pPr>
            <a:endParaRPr lang="en-US" dirty="0">
              <a:solidFill>
                <a:srgbClr val="5E5E5E"/>
              </a:solidFill>
            </a:endParaRPr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New issue; significant educational needs for committee members</a:t>
            </a:r>
          </a:p>
          <a:p>
            <a:pPr lvl="1"/>
            <a:r>
              <a:rPr lang="en-US" sz="2400" dirty="0"/>
              <a:t>New leadership and members on House Judiciary Committee</a:t>
            </a:r>
          </a:p>
          <a:p>
            <a:pPr lvl="1"/>
            <a:r>
              <a:rPr lang="en-US" sz="2400" dirty="0"/>
              <a:t>Need to cultivate new champions </a:t>
            </a:r>
          </a:p>
          <a:p>
            <a:pPr lvl="1"/>
            <a:endParaRPr lang="en-US" dirty="0"/>
          </a:p>
          <a:p>
            <a:r>
              <a:rPr lang="en-US" sz="2800" dirty="0"/>
              <a:t>Outcome</a:t>
            </a:r>
          </a:p>
          <a:p>
            <a:pPr lvl="1"/>
            <a:r>
              <a:rPr lang="en-US" sz="2400" dirty="0"/>
              <a:t>Educated judicial committees on drivers of medical liability payouts </a:t>
            </a:r>
          </a:p>
          <a:p>
            <a:pPr lvl="1"/>
            <a:r>
              <a:rPr lang="en-US" sz="2400" dirty="0"/>
              <a:t>Defeated efforts to raise cap on non-economic damages</a:t>
            </a:r>
          </a:p>
          <a:p>
            <a:pPr lvl="1"/>
            <a:r>
              <a:rPr lang="en-US" sz="2400" dirty="0"/>
              <a:t>Fended off effort to effectively repeal “20% rule”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54753-0FC8-4E9C-AACB-B9C66C7F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702AC-D71F-480F-8E70-CB96E73133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3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6871-249D-4979-88D8-F2310128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OF NEED &amp;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0A769-1591-4A45-8BDD-95C4EDFAF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9943"/>
            <a:ext cx="8229600" cy="486546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Goal</a:t>
            </a:r>
          </a:p>
          <a:p>
            <a:pPr lvl="1"/>
            <a:r>
              <a:rPr lang="en-US" sz="2400" dirty="0"/>
              <a:t>Modernize State’s CON process to align State Health Plan with Total Cost of Care Model; raise capital threshold for hospital projects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Several unhelpful CON and closure bills introduced</a:t>
            </a:r>
          </a:p>
          <a:p>
            <a:pPr lvl="1"/>
            <a:r>
              <a:rPr lang="en-US" sz="2400" dirty="0"/>
              <a:t>Historically controversial and complicated issue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2800" dirty="0"/>
              <a:t>Outcome </a:t>
            </a:r>
          </a:p>
          <a:p>
            <a:pPr lvl="1"/>
            <a:r>
              <a:rPr lang="en-US" sz="2400" dirty="0"/>
              <a:t>Passed MHA bill to modernize CON process and raise capital threshold</a:t>
            </a:r>
          </a:p>
          <a:p>
            <a:pPr lvl="1"/>
            <a:r>
              <a:rPr lang="en-US" sz="2400" dirty="0"/>
              <a:t>Amended legislation to align ambulatory surgical center exemptions and uncontested projects for expedited approval </a:t>
            </a:r>
          </a:p>
          <a:p>
            <a:pPr lvl="1"/>
            <a:r>
              <a:rPr lang="en-US" sz="2400" dirty="0"/>
              <a:t>Defeated efforts to restrict hospital closure, partial closure, merger, etc. </a:t>
            </a:r>
            <a:endParaRPr lang="en-US" sz="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5419D-775E-47EA-9DEC-E4757AB9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25CA2-53C8-46B1-9260-AAF0C9ABB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1F11-D92D-4587-B6FB-048E1E0F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6C3DD-3B93-483F-9C8F-B3F2780F4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7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Goal</a:t>
            </a:r>
          </a:p>
          <a:p>
            <a:pPr lvl="1"/>
            <a:r>
              <a:rPr lang="en-US" sz="2200" dirty="0"/>
              <a:t>Improve Prescription Drug Monitoring Program (PDMP) by allowing delegation at hospital or system level (vs. current physician-only)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dirty="0"/>
              <a:t>Challenges </a:t>
            </a:r>
          </a:p>
          <a:p>
            <a:pPr lvl="1"/>
            <a:r>
              <a:rPr lang="en-US" sz="2200" dirty="0"/>
              <a:t>MHA legislation introduced late; went to Rules Committees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dirty="0"/>
              <a:t>Outcome</a:t>
            </a:r>
          </a:p>
          <a:p>
            <a:pPr lvl="1"/>
            <a:r>
              <a:rPr lang="en-US" sz="2200" dirty="0"/>
              <a:t>Amended a separate PDMP bill to authorize this change of delegation; legislation enacted</a:t>
            </a:r>
          </a:p>
          <a:p>
            <a:pPr lvl="1"/>
            <a:r>
              <a:rPr lang="en-US" sz="2200" dirty="0"/>
              <a:t>Amended legislation to ensure clinical review of prescribers flagged for potential overprescribing</a:t>
            </a:r>
          </a:p>
          <a:p>
            <a:pPr lvl="1"/>
            <a:r>
              <a:rPr lang="en-US" sz="2200" dirty="0"/>
              <a:t>Supported legislation increasing access to Medication Assisted Treatment and expanding outpatient civil commitment program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5D541-C4C8-496E-B94E-E7E9004F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CE42D-FF15-42DF-8C58-480AD6720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9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4254"/>
            <a:ext cx="8229600" cy="1143000"/>
          </a:xfrm>
        </p:spPr>
        <p:txBody>
          <a:bodyPr/>
          <a:lstStyle/>
          <a:p>
            <a:r>
              <a:rPr lang="en-US" dirty="0"/>
              <a:t>OTHER BILLS BENEFITTING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56" y="951088"/>
            <a:ext cx="8545688" cy="4955823"/>
          </a:xfrm>
        </p:spPr>
        <p:txBody>
          <a:bodyPr>
            <a:noAutofit/>
          </a:bodyPr>
          <a:lstStyle/>
          <a:p>
            <a:r>
              <a:rPr lang="en-US" dirty="0"/>
              <a:t>Registered Cardiovascular Invasive Specialists (RCIS) </a:t>
            </a:r>
            <a:r>
              <a:rPr lang="en-US" i="1" dirty="0">
                <a:solidFill>
                  <a:srgbClr val="54A939"/>
                </a:solidFill>
              </a:rPr>
              <a:t>(Passed)</a:t>
            </a:r>
          </a:p>
          <a:p>
            <a:pPr lvl="1"/>
            <a:r>
              <a:rPr lang="en-US" dirty="0"/>
              <a:t>Allows exemption to licensure so these professionals can practice at top of certification; helps alleviate staffing shortages in cardiac cath labs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dirty="0"/>
              <a:t>Maryland Easy Enrollment Health Insurance Program </a:t>
            </a:r>
            <a:r>
              <a:rPr lang="en-US" i="1" dirty="0">
                <a:solidFill>
                  <a:srgbClr val="54A939"/>
                </a:solidFill>
              </a:rPr>
              <a:t>(Passed)</a:t>
            </a:r>
          </a:p>
          <a:p>
            <a:pPr lvl="1"/>
            <a:r>
              <a:rPr lang="en-US" dirty="0"/>
              <a:t>Authorizes use of tax returns to facilitate enrollment in Medicaid or health benefit exchange (individual mandate and penalty removed)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dirty="0"/>
              <a:t>HIV Prophylaxis Pilot for Sexual Assault Survivors </a:t>
            </a:r>
            <a:r>
              <a:rPr lang="en-US" i="1" dirty="0">
                <a:solidFill>
                  <a:srgbClr val="54A939"/>
                </a:solidFill>
              </a:rPr>
              <a:t>(Passed)</a:t>
            </a:r>
          </a:p>
          <a:p>
            <a:pPr lvl="1"/>
            <a:r>
              <a:rPr lang="en-US" dirty="0"/>
              <a:t>Creates a pilot program requiring State to pay for HIV prophylaxis and follow-up treatment for qualifying sexual assault survivors </a:t>
            </a:r>
          </a:p>
          <a:p>
            <a:pPr lvl="1"/>
            <a:endParaRPr lang="en-US" sz="800" dirty="0"/>
          </a:p>
          <a:p>
            <a:r>
              <a:rPr lang="en-US" dirty="0"/>
              <a:t>Health Insurance Carrier Transparency </a:t>
            </a:r>
            <a:r>
              <a:rPr lang="en-US" i="1" dirty="0">
                <a:solidFill>
                  <a:srgbClr val="54A939"/>
                </a:solidFill>
              </a:rPr>
              <a:t>(Passed)</a:t>
            </a:r>
          </a:p>
          <a:p>
            <a:pPr lvl="1"/>
            <a:r>
              <a:rPr lang="en-US" dirty="0"/>
              <a:t>Budget language requiring Maryland Insurance Administration to report on trends and changes to plan benefit design, cost-sharing, and to assess impact on utilization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3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95A9-FD85-4881-B412-655D889D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8526"/>
          </a:xfrm>
        </p:spPr>
        <p:txBody>
          <a:bodyPr/>
          <a:lstStyle/>
          <a:p>
            <a:r>
              <a:rPr lang="en-US" dirty="0"/>
              <a:t>OTHER HIGH PROFILE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D465-ABF2-44D3-9451-D3D7EE05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293"/>
            <a:ext cx="8229600" cy="5269043"/>
          </a:xfrm>
        </p:spPr>
        <p:txBody>
          <a:bodyPr>
            <a:normAutofit fontScale="32500" lnSpcReduction="20000"/>
          </a:bodyPr>
          <a:lstStyle/>
          <a:p>
            <a:r>
              <a:rPr lang="en-US" sz="6800" dirty="0"/>
              <a:t>Facility Fee “Right To Know” </a:t>
            </a:r>
            <a:r>
              <a:rPr lang="en-US" sz="6800" i="1" dirty="0">
                <a:solidFill>
                  <a:srgbClr val="FF0000"/>
                </a:solidFill>
              </a:rPr>
              <a:t>(Failed)</a:t>
            </a:r>
          </a:p>
          <a:p>
            <a:pPr lvl="1"/>
            <a:r>
              <a:rPr lang="en-US" sz="6200" dirty="0"/>
              <a:t>Required written and verbal notification to patients about facility fees, including estimated amount</a:t>
            </a:r>
            <a:endParaRPr lang="en-US" dirty="0"/>
          </a:p>
          <a:p>
            <a:pPr marL="457200" lvl="1" indent="0">
              <a:buNone/>
            </a:pPr>
            <a:endParaRPr lang="en-US" sz="6000" dirty="0"/>
          </a:p>
          <a:p>
            <a:r>
              <a:rPr lang="en-US" sz="6800" dirty="0"/>
              <a:t>University of Maryland Medical System Board </a:t>
            </a:r>
            <a:r>
              <a:rPr lang="en-US" sz="6800" i="1" dirty="0">
                <a:solidFill>
                  <a:srgbClr val="54A939"/>
                </a:solidFill>
              </a:rPr>
              <a:t>(Passed)</a:t>
            </a:r>
          </a:p>
          <a:p>
            <a:pPr lvl="1"/>
            <a:r>
              <a:rPr lang="en-US" sz="6200" dirty="0">
                <a:solidFill>
                  <a:srgbClr val="5E5E5E"/>
                </a:solidFill>
              </a:rPr>
              <a:t>Modifies requirements for UMMS corporate board members; questions raised about applicability to other hospitals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6800" dirty="0"/>
              <a:t>Minimum Wage </a:t>
            </a:r>
            <a:r>
              <a:rPr lang="en-US" sz="6800" i="1" dirty="0">
                <a:solidFill>
                  <a:srgbClr val="54A939"/>
                </a:solidFill>
              </a:rPr>
              <a:t>(Passed)</a:t>
            </a:r>
            <a:endParaRPr lang="en-US" sz="6800" dirty="0">
              <a:solidFill>
                <a:srgbClr val="54A939"/>
              </a:solidFill>
            </a:endParaRPr>
          </a:p>
          <a:p>
            <a:pPr lvl="1"/>
            <a:r>
              <a:rPr lang="en-US" sz="6200" dirty="0"/>
              <a:t>Sets six-year phased-in implementation of $15 minimum wage; amended to extend phase-in</a:t>
            </a:r>
          </a:p>
          <a:p>
            <a:pPr marL="457200" lvl="1" indent="0">
              <a:buNone/>
            </a:pPr>
            <a:endParaRPr lang="en-US" sz="6200" dirty="0"/>
          </a:p>
          <a:p>
            <a:r>
              <a:rPr lang="en-US" sz="6800" dirty="0"/>
              <a:t>Prescription Drug Affordability </a:t>
            </a:r>
            <a:r>
              <a:rPr lang="en-US" sz="6800" i="1" dirty="0">
                <a:solidFill>
                  <a:srgbClr val="54A939"/>
                </a:solidFill>
              </a:rPr>
              <a:t>(Passed)</a:t>
            </a:r>
            <a:endParaRPr lang="en-US" sz="6200" dirty="0">
              <a:highlight>
                <a:srgbClr val="FFFF00"/>
              </a:highlight>
            </a:endParaRPr>
          </a:p>
          <a:p>
            <a:pPr lvl="1"/>
            <a:r>
              <a:rPr lang="en-US" sz="6200" dirty="0"/>
              <a:t>Creates Prescription Drug Affordability Board charged to study prescription drug supply chain and recommend policy options for certain high cost drugs</a:t>
            </a:r>
          </a:p>
          <a:p>
            <a:pPr lvl="1"/>
            <a:endParaRPr lang="en-US" sz="6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19F66-BB88-4127-9C66-0572AF99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F3D3F-B46A-4BA8-9C8E-6090898BE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43762"/>
      </p:ext>
    </p:extLst>
  </p:cSld>
  <p:clrMapOvr>
    <a:masterClrMapping/>
  </p:clrMapOvr>
</p:sld>
</file>

<file path=ppt/theme/theme1.xml><?xml version="1.0" encoding="utf-8"?>
<a:theme xmlns:a="http://schemas.openxmlformats.org/drawingml/2006/main" name="MHA Theme">
  <a:themeElements>
    <a:clrScheme name="MHA PowerPoint">
      <a:dk1>
        <a:srgbClr val="004A87"/>
      </a:dk1>
      <a:lt1>
        <a:sysClr val="window" lastClr="FFFFFF"/>
      </a:lt1>
      <a:dk2>
        <a:srgbClr val="00933C"/>
      </a:dk2>
      <a:lt2>
        <a:srgbClr val="5E5E5E"/>
      </a:lt2>
      <a:accent1>
        <a:srgbClr val="004A87"/>
      </a:accent1>
      <a:accent2>
        <a:srgbClr val="5E5E5E"/>
      </a:accent2>
      <a:accent3>
        <a:srgbClr val="00933C"/>
      </a:accent3>
      <a:accent4>
        <a:srgbClr val="19386D"/>
      </a:accent4>
      <a:accent5>
        <a:srgbClr val="B8CACE"/>
      </a:accent5>
      <a:accent6>
        <a:srgbClr val="C8D5C1"/>
      </a:accent6>
      <a:hlink>
        <a:srgbClr val="19386D"/>
      </a:hlink>
      <a:folHlink>
        <a:srgbClr val="7030A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rgbClr val="5E5E5E"/>
            </a:solidFill>
            <a:latin typeface="Myriad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356518A-4879-4098-AAB1-8BD4AE5D3185}" vid="{116B2F27-0F8D-4D54-A7CD-AC5A4F3308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2758</TotalTime>
  <Words>887</Words>
  <Application>Microsoft Office PowerPoint</Application>
  <PresentationFormat>On-screen Show (4:3)</PresentationFormat>
  <Paragraphs>148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Myriad Pro</vt:lpstr>
      <vt:lpstr>Arial</vt:lpstr>
      <vt:lpstr>Wingdings</vt:lpstr>
      <vt:lpstr>Courier New</vt:lpstr>
      <vt:lpstr>MHA Theme</vt:lpstr>
      <vt:lpstr>LEGISLATIVE ADVOCACY UPDATE </vt:lpstr>
      <vt:lpstr>2019 SESSION AT-A-GLANCE</vt:lpstr>
      <vt:lpstr>Outcomes on MHA’s 2019  legislative priorities</vt:lpstr>
      <vt:lpstr>FISCAL YEAR 2020 BUDGET</vt:lpstr>
      <vt:lpstr>MEDICAL LIABILITY</vt:lpstr>
      <vt:lpstr>CERTIFICATE OF NEED &amp; CAPACITY</vt:lpstr>
      <vt:lpstr>BEHAVIORAL HEALTH</vt:lpstr>
      <vt:lpstr>OTHER BILLS BENEFITTING HOSPITALS</vt:lpstr>
      <vt:lpstr>OTHER HIGH PROFILE ISSUES</vt:lpstr>
      <vt:lpstr>INTERIM STUDIES &amp; WORK GROUPS</vt:lpstr>
      <vt:lpstr>FOCUS OF MHA INTERIM WORK </vt:lpstr>
      <vt:lpstr>LOOKING AHEAD: 2020-2022 SESSIONS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Frazee, Brian</dc:creator>
  <cp:lastModifiedBy>Stallings, Nicole</cp:lastModifiedBy>
  <cp:revision>92</cp:revision>
  <cp:lastPrinted>2019-04-01T16:30:16Z</cp:lastPrinted>
  <dcterms:created xsi:type="dcterms:W3CDTF">2019-02-27T14:04:31Z</dcterms:created>
  <dcterms:modified xsi:type="dcterms:W3CDTF">2019-04-10T19:21:42Z</dcterms:modified>
</cp:coreProperties>
</file>